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Arial Narrow"/>
      <p:regular r:id="rId23"/>
      <p:bold r:id="rId24"/>
      <p:italic r:id="rId25"/>
      <p:boldItalic r:id="rId26"/>
    </p:embeddedFont>
    <p:embeddedFont>
      <p:font typeface="Crimson Tex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ArialNarrow-bold.fntdata"/><Relationship Id="rId23" Type="http://schemas.openxmlformats.org/officeDocument/2006/relationships/font" Target="fonts/ArialNarr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ialNarrow-boldItalic.fntdata"/><Relationship Id="rId25" Type="http://schemas.openxmlformats.org/officeDocument/2006/relationships/font" Target="fonts/ArialNarrow-italic.fntdata"/><Relationship Id="rId28" Type="http://schemas.openxmlformats.org/officeDocument/2006/relationships/font" Target="fonts/CrimsonText-bold.fntdata"/><Relationship Id="rId27" Type="http://schemas.openxmlformats.org/officeDocument/2006/relationships/font" Target="fonts/CrimsonTex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rimsonTex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CrimsonTex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2" name="Google Shape;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*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2822d00e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82822d0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that use a single ‘particle’ to represent many atoms along the chain.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Q) How to translate coarse-graining?</a:t>
            </a:r>
            <a:endParaRPr/>
          </a:p>
        </p:txBody>
      </p:sp>
      <p:sp>
        <p:nvSpPr>
          <p:cNvPr id="178" name="Google Shape;178;g382822d00e_0_1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Temptation to start with force and go to potential.  BUT this brings up the issue of having to do the derivative.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one way is to do 1D only and just ‘reveal’ the 3D form.</a:t>
            </a:r>
            <a:endParaRPr/>
          </a:p>
        </p:txBody>
      </p:sp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7685cb7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7685c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that we are using the finite differences to approximate a ‘infinitesimal’ derivative.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finite differences examples + equations of motion  to arrive at the intergrator.</a:t>
            </a:r>
            <a:endParaRPr/>
          </a:p>
        </p:txBody>
      </p:sp>
      <p:sp>
        <p:nvSpPr>
          <p:cNvPr id="220" name="Google Shape;220;g3707685cb7_1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d26384a9f_5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d26384a9f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that we are using the finite differences to approximate a ‘infinitesimal’ derivative.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finite differences examples + equations of motion  to arrive at the intergrator.</a:t>
            </a:r>
            <a:endParaRPr/>
          </a:p>
        </p:txBody>
      </p:sp>
      <p:sp>
        <p:nvSpPr>
          <p:cNvPr id="246" name="Google Shape;246;g3d26384a9f_5_1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07685cb7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07685cb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707685cb7_1_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707685cb7_4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3707685cb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707685cb7_4_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82822d00e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82822d0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</a:t>
            </a:r>
            <a:br>
              <a:rPr lang="en-US"/>
            </a:br>
            <a:r>
              <a:rPr lang="en-US"/>
              <a:t>Look up examples of real polymeric systems under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should introduce polymers and what they are.</a:t>
            </a:r>
            <a:endParaRPr/>
          </a:p>
        </p:txBody>
      </p:sp>
      <p:sp>
        <p:nvSpPr>
          <p:cNvPr id="47" name="Google Shape;47;g382822d00e_0_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d26384a9f_9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d26384a9f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</a:t>
            </a:r>
            <a:br>
              <a:rPr lang="en-US"/>
            </a:br>
            <a:r>
              <a:rPr lang="en-US"/>
              <a:t>Look up examples of real polymeric systems under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should introduce polymers and what they are.</a:t>
            </a:r>
            <a:endParaRPr/>
          </a:p>
        </p:txBody>
      </p:sp>
      <p:sp>
        <p:nvSpPr>
          <p:cNvPr id="60" name="Google Shape;60;g3d26384a9f_9_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2822d00e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82822d00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DNA denaturation leads to bad shit</a:t>
            </a:r>
            <a:endParaRPr/>
          </a:p>
        </p:txBody>
      </p:sp>
      <p:sp>
        <p:nvSpPr>
          <p:cNvPr id="75" name="Google Shape;75;g382822d00e_0_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07685cb7_4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07685cb7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 steps: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Initial setup of particles, showing kinetic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Two particles about to collide, discuss the forces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Collision resolved (repulsion), discuss purple particles that are vibrating at equilibrium distance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Raise temperature, what happens to purples?</a:t>
            </a:r>
            <a:endParaRPr/>
          </a:p>
        </p:txBody>
      </p:sp>
      <p:sp>
        <p:nvSpPr>
          <p:cNvPr id="105" name="Google Shape;105;g3707685cb7_4_1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07685cb7_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07685cb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simulation is not one of the real physical system but something that reproduces the real physical phenomena.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 careful with complex terms.</a:t>
            </a:r>
            <a:endParaRPr/>
          </a:p>
        </p:txBody>
      </p:sp>
      <p:sp>
        <p:nvSpPr>
          <p:cNvPr id="164" name="Google Shape;164;g3707685cb7_1_1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-tête">
  <p:cSld name="3_Titre et contenu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9637"/>
            <a:ext cx="1108200" cy="5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1495425" y="800100"/>
            <a:ext cx="56967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10250" y="1683550"/>
            <a:ext cx="57066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DD020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-tête de section">
  <p:cSld name="En-tête de sec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09637"/>
            <a:ext cx="1108200" cy="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1349325" y="1479625"/>
            <a:ext cx="4456500" cy="971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">
  <p:cSld name="CUSTOM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71375" y="259950"/>
            <a:ext cx="8009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>
  <p:cSld name="CUSTOM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/>
        </p:nvSpPr>
        <p:spPr>
          <a:xfrm>
            <a:off x="730250" y="6084650"/>
            <a:ext cx="14733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 Narrow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Rubrique</a:t>
            </a:r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2536825" y="6073538"/>
            <a:ext cx="1174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 Narrow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Sujet</a:t>
            </a:r>
            <a:endParaRPr/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71375" y="1101725"/>
            <a:ext cx="65856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Arial Narrow"/>
              <a:buChar char="●"/>
              <a:defRPr b="1" sz="2000"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Arial Narrow"/>
              <a:buChar char="○"/>
              <a:defRPr sz="2000"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Font typeface="Arial Narrow"/>
              <a:buChar char="■"/>
              <a:defRPr sz="2000"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●"/>
              <a:defRPr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○"/>
              <a:defRPr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■"/>
              <a:defRPr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●"/>
              <a:defRPr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○"/>
              <a:defRPr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 Narrow"/>
              <a:buChar char="■"/>
              <a:defRPr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71375" y="259950"/>
            <a:ext cx="8009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8629650" y="6457950"/>
            <a:ext cx="523875" cy="23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 Narrow"/>
              <a:buNone/>
            </a:pPr>
            <a:r>
              <a:rPr b="0" i="0" lang="en-US" sz="900" u="none" cap="none" strike="noStrike">
                <a:solidFill>
                  <a:srgbClr val="A6A6A6"/>
                </a:solidFill>
                <a:latin typeface="Arial Narrow"/>
                <a:ea typeface="Arial Narrow"/>
                <a:cs typeface="Arial Narrow"/>
                <a:sym typeface="Arial Narrow"/>
              </a:rPr>
              <a:t>*</a:t>
            </a:r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225" y="6440487"/>
            <a:ext cx="708000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747712" y="6462712"/>
            <a:ext cx="1557300" cy="189000"/>
          </a:xfrm>
          <a:prstGeom prst="homePlate">
            <a:avLst>
              <a:gd fmla="val 20292" name="adj"/>
            </a:avLst>
          </a:prstGeom>
          <a:solidFill>
            <a:srgbClr val="DD02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2260600" y="6462712"/>
            <a:ext cx="1784400" cy="187200"/>
          </a:xfrm>
          <a:prstGeom prst="chevron">
            <a:avLst>
              <a:gd fmla="val 20469" name="adj"/>
            </a:avLst>
          </a:prstGeom>
          <a:solidFill>
            <a:srgbClr val="A6A6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hyperlink" Target="http://www.youtube.com/watch?v=f4mp4TWYfBs" TargetMode="External"/><Relationship Id="rId6" Type="http://schemas.openxmlformats.org/officeDocument/2006/relationships/image" Target="../media/image23.jpg"/><Relationship Id="rId7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9637"/>
            <a:ext cx="1108075" cy="56991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1495425" y="876300"/>
            <a:ext cx="5696700" cy="9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École Polytechnique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Fédérale de Lausanne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1510250" y="1869234"/>
            <a:ext cx="57066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EPFL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371375" y="259950"/>
            <a:ext cx="8009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0. </a:t>
            </a:r>
            <a:r>
              <a:rPr b="1" lang="en-US" sz="2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Simplifier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1" name="Google Shape;181;p15"/>
          <p:cNvSpPr txBox="1"/>
          <p:nvPr>
            <p:ph idx="1" type="body"/>
          </p:nvPr>
        </p:nvSpPr>
        <p:spPr>
          <a:xfrm>
            <a:off x="371375" y="852525"/>
            <a:ext cx="6585600" cy="144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30000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"Tout doit être aussi simple que possible, mais pas plus simple." </a:t>
            </a:r>
            <a:endParaRPr sz="2400">
              <a:solidFill>
                <a:srgbClr val="C30000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b="44570" l="35004" r="15399" t="5569"/>
          <a:stretch/>
        </p:blipFill>
        <p:spPr>
          <a:xfrm>
            <a:off x="7078900" y="1043475"/>
            <a:ext cx="1760373" cy="2323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 txBox="1"/>
          <p:nvPr/>
        </p:nvSpPr>
        <p:spPr>
          <a:xfrm>
            <a:off x="7026075" y="3367425"/>
            <a:ext cx="18132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Albert Einstein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</a:pP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Nobel Prize 1921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4" name="Google Shape;184;p15"/>
          <p:cNvPicPr preferRelativeResize="0"/>
          <p:nvPr/>
        </p:nvPicPr>
        <p:blipFill rotWithShape="1">
          <a:blip r:embed="rId4">
            <a:alphaModFix/>
          </a:blip>
          <a:srcRect b="44659" l="-3850" r="3849" t="0"/>
          <a:stretch/>
        </p:blipFill>
        <p:spPr>
          <a:xfrm>
            <a:off x="3020013" y="3367413"/>
            <a:ext cx="3283876" cy="163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5"/>
          <p:cNvSpPr txBox="1"/>
          <p:nvPr/>
        </p:nvSpPr>
        <p:spPr>
          <a:xfrm>
            <a:off x="341825" y="3868350"/>
            <a:ext cx="225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Modèle</a:t>
            </a: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 atomique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6" name="Google Shape;186;p15"/>
          <p:cNvSpPr txBox="1"/>
          <p:nvPr/>
        </p:nvSpPr>
        <p:spPr>
          <a:xfrm>
            <a:off x="499475" y="5335950"/>
            <a:ext cx="19350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Modèle</a:t>
            </a: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 Simplifié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87" name="Google Shape;187;p15"/>
          <p:cNvCxnSpPr/>
          <p:nvPr/>
        </p:nvCxnSpPr>
        <p:spPr>
          <a:xfrm>
            <a:off x="1466963" y="4669225"/>
            <a:ext cx="0" cy="4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" name="Google Shape;188;p15"/>
          <p:cNvPicPr preferRelativeResize="0"/>
          <p:nvPr/>
        </p:nvPicPr>
        <p:blipFill rotWithShape="1">
          <a:blip r:embed="rId5">
            <a:alphaModFix/>
          </a:blip>
          <a:srcRect b="0" l="-1300" r="1300" t="0"/>
          <a:stretch/>
        </p:blipFill>
        <p:spPr>
          <a:xfrm>
            <a:off x="2894566" y="2176851"/>
            <a:ext cx="3534775" cy="8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/>
          <p:cNvPicPr preferRelativeResize="0"/>
          <p:nvPr/>
        </p:nvPicPr>
        <p:blipFill rotWithShape="1">
          <a:blip r:embed="rId4">
            <a:alphaModFix/>
          </a:blip>
          <a:srcRect b="0" l="0" r="0" t="52814"/>
          <a:stretch/>
        </p:blipFill>
        <p:spPr>
          <a:xfrm>
            <a:off x="3020013" y="5046675"/>
            <a:ext cx="3283876" cy="13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5"/>
          <p:cNvSpPr txBox="1"/>
          <p:nvPr/>
        </p:nvSpPr>
        <p:spPr>
          <a:xfrm>
            <a:off x="339550" y="2350075"/>
            <a:ext cx="225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Formule chimique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91" name="Google Shape;191;p15"/>
          <p:cNvCxnSpPr/>
          <p:nvPr/>
        </p:nvCxnSpPr>
        <p:spPr>
          <a:xfrm>
            <a:off x="1464688" y="2958138"/>
            <a:ext cx="0" cy="4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>
            <p:ph type="title"/>
          </p:nvPr>
        </p:nvSpPr>
        <p:spPr>
          <a:xfrm>
            <a:off x="371375" y="259950"/>
            <a:ext cx="86922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1. Faire interagir les atomes : Potentiels d'interaction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Font typeface="Impact"/>
              <a:buNone/>
            </a:pPr>
            <a:r>
              <a:t/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611700" y="1241675"/>
            <a:ext cx="3135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layfair Display"/>
                <a:ea typeface="Playfair Display"/>
                <a:cs typeface="Playfair Display"/>
                <a:sym typeface="Playfair Display"/>
              </a:rPr>
              <a:t>Force du ressort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4912575" y="1241675"/>
            <a:ext cx="40434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layfair Display"/>
                <a:ea typeface="Playfair Display"/>
                <a:cs typeface="Playfair Display"/>
                <a:sym typeface="Playfair Display"/>
              </a:rPr>
              <a:t>Interaction à plus longue portée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9" name="Google Shape;1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90" y="1807900"/>
            <a:ext cx="2241425" cy="30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99" y="4984975"/>
            <a:ext cx="2938225" cy="11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875" y="5117775"/>
            <a:ext cx="2938225" cy="1112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16"/>
          <p:cNvCxnSpPr/>
          <p:nvPr/>
        </p:nvCxnSpPr>
        <p:spPr>
          <a:xfrm flipH="1" rot="10800000">
            <a:off x="5072850" y="5461200"/>
            <a:ext cx="757200" cy="573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3" name="Google Shape;203;p16"/>
          <p:cNvCxnSpPr/>
          <p:nvPr/>
        </p:nvCxnSpPr>
        <p:spPr>
          <a:xfrm flipH="1" rot="10800000">
            <a:off x="5114575" y="5471850"/>
            <a:ext cx="708300" cy="681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4" name="Google Shape;204;p16"/>
          <p:cNvCxnSpPr/>
          <p:nvPr/>
        </p:nvCxnSpPr>
        <p:spPr>
          <a:xfrm flipH="1" rot="10800000">
            <a:off x="5500950" y="5479200"/>
            <a:ext cx="314700" cy="654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5" name="Google Shape;205;p16"/>
          <p:cNvCxnSpPr/>
          <p:nvPr/>
        </p:nvCxnSpPr>
        <p:spPr>
          <a:xfrm flipH="1">
            <a:off x="5812250" y="5217975"/>
            <a:ext cx="418500" cy="261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6" name="Google Shape;206;p16"/>
          <p:cNvCxnSpPr/>
          <p:nvPr/>
        </p:nvCxnSpPr>
        <p:spPr>
          <a:xfrm flipH="1">
            <a:off x="5815875" y="5310975"/>
            <a:ext cx="647400" cy="164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7" name="Google Shape;207;p16"/>
          <p:cNvCxnSpPr/>
          <p:nvPr/>
        </p:nvCxnSpPr>
        <p:spPr>
          <a:xfrm rot="10800000">
            <a:off x="5819375" y="5475525"/>
            <a:ext cx="1041000" cy="19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8" name="Google Shape;208;p16"/>
          <p:cNvCxnSpPr/>
          <p:nvPr/>
        </p:nvCxnSpPr>
        <p:spPr>
          <a:xfrm rot="10800000">
            <a:off x="5830250" y="5472000"/>
            <a:ext cx="1209000" cy="518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9" name="Google Shape;209;p16"/>
          <p:cNvCxnSpPr/>
          <p:nvPr/>
        </p:nvCxnSpPr>
        <p:spPr>
          <a:xfrm rot="10800000">
            <a:off x="5829825" y="5475725"/>
            <a:ext cx="1610100" cy="5901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10" name="Google Shape;210;p16"/>
          <p:cNvCxnSpPr/>
          <p:nvPr/>
        </p:nvCxnSpPr>
        <p:spPr>
          <a:xfrm rot="10800000">
            <a:off x="5823000" y="5475550"/>
            <a:ext cx="1989000" cy="332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11" name="Google Shape;2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112" y="1921925"/>
            <a:ext cx="850063" cy="19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16"/>
          <p:cNvGrpSpPr/>
          <p:nvPr/>
        </p:nvGrpSpPr>
        <p:grpSpPr>
          <a:xfrm>
            <a:off x="4912575" y="1934825"/>
            <a:ext cx="3476300" cy="2379225"/>
            <a:chOff x="4912575" y="1934825"/>
            <a:chExt cx="3476300" cy="2379225"/>
          </a:xfrm>
        </p:grpSpPr>
        <p:pic>
          <p:nvPicPr>
            <p:cNvPr id="213" name="Google Shape;213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68887" y="2000725"/>
              <a:ext cx="3289076" cy="231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16"/>
            <p:cNvSpPr txBox="1"/>
            <p:nvPr/>
          </p:nvSpPr>
          <p:spPr>
            <a:xfrm>
              <a:off x="4912575" y="1934825"/>
              <a:ext cx="911700" cy="33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Playfair Display"/>
                  <a:ea typeface="Playfair Display"/>
                  <a:cs typeface="Playfair Display"/>
                  <a:sym typeface="Playfair Display"/>
                </a:rPr>
                <a:t>forte force répulsive</a:t>
              </a:r>
              <a:endParaRPr sz="8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15" name="Google Shape;215;p16"/>
            <p:cNvSpPr txBox="1"/>
            <p:nvPr/>
          </p:nvSpPr>
          <p:spPr>
            <a:xfrm>
              <a:off x="5990975" y="2241575"/>
              <a:ext cx="850200" cy="38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Playfair Display"/>
                  <a:ea typeface="Playfair Display"/>
                  <a:cs typeface="Playfair Display"/>
                  <a:sym typeface="Playfair Display"/>
                </a:rPr>
                <a:t>séparation </a:t>
              </a:r>
              <a:r>
                <a:rPr lang="en-US" sz="800">
                  <a:latin typeface="Playfair Display"/>
                  <a:ea typeface="Playfair Display"/>
                  <a:cs typeface="Playfair Display"/>
                  <a:sym typeface="Playfair Display"/>
                </a:rPr>
                <a:t>d'équilibre</a:t>
              </a:r>
              <a:endParaRPr sz="8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16" name="Google Shape;216;p16"/>
            <p:cNvSpPr txBox="1"/>
            <p:nvPr/>
          </p:nvSpPr>
          <p:spPr>
            <a:xfrm>
              <a:off x="7407875" y="3413325"/>
              <a:ext cx="981000" cy="38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Playfair Display"/>
                  <a:ea typeface="Playfair Display"/>
                  <a:cs typeface="Playfair Display"/>
                  <a:sym typeface="Playfair Display"/>
                </a:rPr>
                <a:t>faible force d'attraction</a:t>
              </a:r>
              <a:endParaRPr sz="8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title"/>
          </p:nvPr>
        </p:nvSpPr>
        <p:spPr>
          <a:xfrm>
            <a:off x="371375" y="259950"/>
            <a:ext cx="80787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2. </a:t>
            </a: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Intégrer les équations du mouvement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4581675" y="4593475"/>
            <a:ext cx="38685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Velocity Verlet equations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4" name="Google Shape;2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75" y="1559825"/>
            <a:ext cx="4720500" cy="333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075" y="5125825"/>
            <a:ext cx="3437700" cy="9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25" y="971839"/>
            <a:ext cx="2915400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7"/>
          <p:cNvSpPr/>
          <p:nvPr/>
        </p:nvSpPr>
        <p:spPr>
          <a:xfrm>
            <a:off x="1442090" y="2513232"/>
            <a:ext cx="85800" cy="85800"/>
          </a:xfrm>
          <a:prstGeom prst="ellipse">
            <a:avLst/>
          </a:prstGeom>
          <a:solidFill>
            <a:srgbClr val="DD02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>
            <a:off x="2002465" y="1968180"/>
            <a:ext cx="85800" cy="85800"/>
          </a:xfrm>
          <a:prstGeom prst="ellipse">
            <a:avLst/>
          </a:prstGeom>
          <a:solidFill>
            <a:srgbClr val="DD02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>
            <a:off x="2587315" y="1992230"/>
            <a:ext cx="85800" cy="85800"/>
          </a:xfrm>
          <a:prstGeom prst="ellipse">
            <a:avLst/>
          </a:prstGeom>
          <a:solidFill>
            <a:srgbClr val="DD02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17"/>
          <p:cNvCxnSpPr/>
          <p:nvPr/>
        </p:nvCxnSpPr>
        <p:spPr>
          <a:xfrm>
            <a:off x="1482438" y="2555138"/>
            <a:ext cx="3300" cy="14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17"/>
          <p:cNvCxnSpPr/>
          <p:nvPr/>
        </p:nvCxnSpPr>
        <p:spPr>
          <a:xfrm flipH="1">
            <a:off x="2044463" y="2025400"/>
            <a:ext cx="900" cy="19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17"/>
          <p:cNvCxnSpPr/>
          <p:nvPr/>
        </p:nvCxnSpPr>
        <p:spPr>
          <a:xfrm>
            <a:off x="2630213" y="2049213"/>
            <a:ext cx="0" cy="19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17"/>
          <p:cNvSpPr txBox="1"/>
          <p:nvPr/>
        </p:nvSpPr>
        <p:spPr>
          <a:xfrm>
            <a:off x="371375" y="3573225"/>
            <a:ext cx="519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layfair Display"/>
                <a:ea typeface="Playfair Display"/>
                <a:cs typeface="Playfair Display"/>
                <a:sym typeface="Playfair Display"/>
              </a:rPr>
              <a:t>t=0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1225500" y="3883875"/>
            <a:ext cx="519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layfair Display"/>
                <a:ea typeface="Playfair Display"/>
                <a:cs typeface="Playfair Display"/>
                <a:sym typeface="Playfair Display"/>
              </a:rPr>
              <a:t>t=1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1785875" y="3883875"/>
            <a:ext cx="519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layfair Display"/>
                <a:ea typeface="Playfair Display"/>
                <a:cs typeface="Playfair Display"/>
                <a:sym typeface="Playfair Display"/>
              </a:rPr>
              <a:t>t=2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2370725" y="3883875"/>
            <a:ext cx="519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layfair Display"/>
                <a:ea typeface="Playfair Display"/>
                <a:cs typeface="Playfair Display"/>
                <a:sym typeface="Playfair Display"/>
              </a:rPr>
              <a:t>t=3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7" name="Google Shape;2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5925" y="848650"/>
            <a:ext cx="5781325" cy="119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6525" y="2114444"/>
            <a:ext cx="5781325" cy="1195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17"/>
          <p:cNvCxnSpPr/>
          <p:nvPr/>
        </p:nvCxnSpPr>
        <p:spPr>
          <a:xfrm>
            <a:off x="960150" y="3877525"/>
            <a:ext cx="52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0" name="Google Shape;240;p17"/>
          <p:cNvSpPr txBox="1"/>
          <p:nvPr/>
        </p:nvSpPr>
        <p:spPr>
          <a:xfrm>
            <a:off x="4238625" y="971850"/>
            <a:ext cx="58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layfair Display"/>
                <a:ea typeface="Playfair Display"/>
                <a:cs typeface="Playfair Display"/>
                <a:sym typeface="Playfair Display"/>
              </a:rPr>
              <a:t>x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4238625" y="2230425"/>
            <a:ext cx="58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layfair Display"/>
                <a:ea typeface="Playfair Display"/>
                <a:cs typeface="Playfair Display"/>
                <a:sym typeface="Playfair Display"/>
              </a:rPr>
              <a:t>y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2" name="Google Shape;2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375" y="4665950"/>
            <a:ext cx="2570202" cy="16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5" y="1111175"/>
            <a:ext cx="4245102" cy="27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8"/>
          <p:cNvSpPr txBox="1"/>
          <p:nvPr/>
        </p:nvSpPr>
        <p:spPr>
          <a:xfrm>
            <a:off x="4581675" y="4364875"/>
            <a:ext cx="38685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Méthode de </a:t>
            </a: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Verlet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0" name="Google Shape;2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75" y="5508539"/>
            <a:ext cx="2915400" cy="5486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8"/>
          <p:cNvSpPr/>
          <p:nvPr/>
        </p:nvSpPr>
        <p:spPr>
          <a:xfrm>
            <a:off x="1252393" y="2513232"/>
            <a:ext cx="85800" cy="85800"/>
          </a:xfrm>
          <a:prstGeom prst="ellipse">
            <a:avLst/>
          </a:prstGeom>
          <a:solidFill>
            <a:srgbClr val="DD02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1431768" y="2120580"/>
            <a:ext cx="85800" cy="85800"/>
          </a:xfrm>
          <a:prstGeom prst="ellipse">
            <a:avLst/>
          </a:prstGeom>
          <a:solidFill>
            <a:srgbClr val="DD02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1596715" y="1839830"/>
            <a:ext cx="85800" cy="85800"/>
          </a:xfrm>
          <a:prstGeom prst="ellipse">
            <a:avLst/>
          </a:prstGeom>
          <a:solidFill>
            <a:srgbClr val="DD02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18"/>
          <p:cNvCxnSpPr/>
          <p:nvPr/>
        </p:nvCxnSpPr>
        <p:spPr>
          <a:xfrm>
            <a:off x="1298298" y="2555138"/>
            <a:ext cx="3300" cy="1438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18"/>
          <p:cNvCxnSpPr/>
          <p:nvPr/>
        </p:nvCxnSpPr>
        <p:spPr>
          <a:xfrm flipH="1">
            <a:off x="1473850" y="2161875"/>
            <a:ext cx="2100" cy="1826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8"/>
          <p:cNvCxnSpPr/>
          <p:nvPr/>
        </p:nvCxnSpPr>
        <p:spPr>
          <a:xfrm flipH="1">
            <a:off x="1639250" y="1890675"/>
            <a:ext cx="3000" cy="2097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18"/>
          <p:cNvSpPr txBox="1"/>
          <p:nvPr/>
        </p:nvSpPr>
        <p:spPr>
          <a:xfrm>
            <a:off x="218975" y="3878025"/>
            <a:ext cx="519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r>
              <a:rPr lang="en-US" sz="1200">
                <a:latin typeface="Playfair Display"/>
                <a:ea typeface="Playfair Display"/>
                <a:cs typeface="Playfair Display"/>
                <a:sym typeface="Playfair Display"/>
              </a:rPr>
              <a:t>=0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8" name="Google Shape;258;p18"/>
          <p:cNvSpPr txBox="1"/>
          <p:nvPr/>
        </p:nvSpPr>
        <p:spPr>
          <a:xfrm>
            <a:off x="1030245" y="3883875"/>
            <a:ext cx="519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1215178" y="3883875"/>
            <a:ext cx="519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1380125" y="3883875"/>
            <a:ext cx="519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1" name="Google Shape;26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725" y="848650"/>
            <a:ext cx="5781325" cy="119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1325" y="2114444"/>
            <a:ext cx="5781325" cy="119568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 txBox="1"/>
          <p:nvPr/>
        </p:nvSpPr>
        <p:spPr>
          <a:xfrm>
            <a:off x="4238625" y="971850"/>
            <a:ext cx="58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layfair Display"/>
                <a:ea typeface="Playfair Display"/>
                <a:cs typeface="Playfair Display"/>
                <a:sym typeface="Playfair Display"/>
              </a:rPr>
              <a:t>x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4086225" y="2230425"/>
            <a:ext cx="58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layfair Display"/>
                <a:ea typeface="Playfair Display"/>
                <a:cs typeface="Playfair Display"/>
                <a:sym typeface="Playfair Display"/>
              </a:rPr>
              <a:t>y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65" name="Google Shape;265;p18"/>
          <p:cNvCxnSpPr/>
          <p:nvPr/>
        </p:nvCxnSpPr>
        <p:spPr>
          <a:xfrm flipH="1">
            <a:off x="886825" y="3990300"/>
            <a:ext cx="411300" cy="505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18"/>
          <p:cNvCxnSpPr/>
          <p:nvPr/>
        </p:nvCxnSpPr>
        <p:spPr>
          <a:xfrm>
            <a:off x="1475950" y="3990300"/>
            <a:ext cx="411300" cy="505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18"/>
          <p:cNvCxnSpPr/>
          <p:nvPr/>
        </p:nvCxnSpPr>
        <p:spPr>
          <a:xfrm>
            <a:off x="897975" y="4496050"/>
            <a:ext cx="9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68" name="Google Shape;268;p18"/>
          <p:cNvSpPr txBox="1"/>
          <p:nvPr/>
        </p:nvSpPr>
        <p:spPr>
          <a:xfrm>
            <a:off x="1222460" y="4298175"/>
            <a:ext cx="344100" cy="4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Δ</a:t>
            </a:r>
            <a:r>
              <a:rPr i="1" lang="en-US" sz="1200"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endParaRPr i="1"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69" name="Google Shape;269;p18"/>
          <p:cNvCxnSpPr/>
          <p:nvPr/>
        </p:nvCxnSpPr>
        <p:spPr>
          <a:xfrm>
            <a:off x="859525" y="1318400"/>
            <a:ext cx="0" cy="69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70" name="Google Shape;270;p18"/>
          <p:cNvSpPr txBox="1"/>
          <p:nvPr/>
        </p:nvSpPr>
        <p:spPr>
          <a:xfrm>
            <a:off x="828600" y="1111175"/>
            <a:ext cx="300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1" name="Google Shape;271;p18"/>
          <p:cNvCxnSpPr/>
          <p:nvPr/>
        </p:nvCxnSpPr>
        <p:spPr>
          <a:xfrm flipH="1" rot="10800000">
            <a:off x="558850" y="1318450"/>
            <a:ext cx="11700" cy="2206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18"/>
          <p:cNvCxnSpPr/>
          <p:nvPr/>
        </p:nvCxnSpPr>
        <p:spPr>
          <a:xfrm>
            <a:off x="564625" y="3522555"/>
            <a:ext cx="4041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18"/>
          <p:cNvSpPr txBox="1"/>
          <p:nvPr/>
        </p:nvSpPr>
        <p:spPr>
          <a:xfrm>
            <a:off x="4304025" y="3489000"/>
            <a:ext cx="4278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x</a:t>
            </a:r>
            <a:endParaRPr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218975" y="1195350"/>
            <a:ext cx="344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layfair Display"/>
                <a:ea typeface="Playfair Display"/>
                <a:cs typeface="Playfair Display"/>
                <a:sym typeface="Playfair Display"/>
              </a:rPr>
              <a:t>y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5" name="Google Shape;275;p18"/>
          <p:cNvSpPr txBox="1"/>
          <p:nvPr>
            <p:ph type="title"/>
          </p:nvPr>
        </p:nvSpPr>
        <p:spPr>
          <a:xfrm>
            <a:off x="371375" y="259950"/>
            <a:ext cx="80787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2. Intégrer les équations du mouvement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76" name="Google Shape;27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8475" y="4883650"/>
            <a:ext cx="3451601" cy="168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>
            <p:ph type="title"/>
          </p:nvPr>
        </p:nvSpPr>
        <p:spPr>
          <a:xfrm>
            <a:off x="371375" y="259950"/>
            <a:ext cx="82470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3. Température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83" name="Google Shape;2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75" y="4772024"/>
            <a:ext cx="930326" cy="90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875" y="1554300"/>
            <a:ext cx="2668400" cy="230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ownian motion in fat globules of milk and pigment particles in watercolour." id="285" name="Google Shape;285;p19" title="Brownian motion 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875" y="1554300"/>
            <a:ext cx="2969500" cy="22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371375" y="923925"/>
            <a:ext cx="6572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Les origines microscopiques de la température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7" name="Google Shape;287;p19"/>
          <p:cNvSpPr txBox="1"/>
          <p:nvPr/>
        </p:nvSpPr>
        <p:spPr>
          <a:xfrm>
            <a:off x="371375" y="4073713"/>
            <a:ext cx="6572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</a:t>
            </a:r>
            <a:r>
              <a:rPr lang="en-US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odélisation de la </a:t>
            </a: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t</a:t>
            </a: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empérature 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1933500" y="4772025"/>
            <a:ext cx="6305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Pour modéliser la température, nous réinitialisons aléatoirement la vitesse de chaque particule tous les </a:t>
            </a:r>
            <a:r>
              <a:rPr i="1" lang="en-US"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 pas, </a:t>
            </a:r>
            <a:r>
              <a:rPr b="1" lang="en-US">
                <a:solidFill>
                  <a:srgbClr val="C3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mais</a:t>
            </a: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 en utilisant des vitesses tirées de la distribution ci-dessus.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On appelle cela le thermostat Andersen.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89" name="Google Shape;28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4525" y="3909386"/>
            <a:ext cx="1873851" cy="70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19"/>
          <p:cNvCxnSpPr/>
          <p:nvPr/>
        </p:nvCxnSpPr>
        <p:spPr>
          <a:xfrm flipH="1" rot="10800000">
            <a:off x="5337200" y="3058850"/>
            <a:ext cx="751800" cy="1110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1" name="Google Shape;291;p19"/>
          <p:cNvCxnSpPr/>
          <p:nvPr/>
        </p:nvCxnSpPr>
        <p:spPr>
          <a:xfrm rot="10800000">
            <a:off x="5243825" y="3315250"/>
            <a:ext cx="550200" cy="825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2" name="Google Shape;292;p19"/>
          <p:cNvCxnSpPr/>
          <p:nvPr/>
        </p:nvCxnSpPr>
        <p:spPr>
          <a:xfrm flipH="1" rot="10800000">
            <a:off x="5313125" y="2665675"/>
            <a:ext cx="405600" cy="1840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3" name="Google Shape;293;p19"/>
          <p:cNvCxnSpPr/>
          <p:nvPr/>
        </p:nvCxnSpPr>
        <p:spPr>
          <a:xfrm rot="10800000">
            <a:off x="5550075" y="2774725"/>
            <a:ext cx="30000" cy="1770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4" name="Google Shape;294;p19"/>
          <p:cNvCxnSpPr/>
          <p:nvPr/>
        </p:nvCxnSpPr>
        <p:spPr>
          <a:xfrm rot="10800000">
            <a:off x="6661400" y="3544700"/>
            <a:ext cx="167700" cy="97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5" name="Google Shape;295;p19"/>
          <p:cNvCxnSpPr/>
          <p:nvPr/>
        </p:nvCxnSpPr>
        <p:spPr>
          <a:xfrm rot="10800000">
            <a:off x="6239425" y="3261450"/>
            <a:ext cx="809400" cy="1104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6" name="Google Shape;296;p19"/>
          <p:cNvCxnSpPr/>
          <p:nvPr/>
        </p:nvCxnSpPr>
        <p:spPr>
          <a:xfrm flipH="1" rot="10800000">
            <a:off x="6563100" y="3527150"/>
            <a:ext cx="23100" cy="936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7" name="Google Shape;297;p19"/>
          <p:cNvCxnSpPr/>
          <p:nvPr/>
        </p:nvCxnSpPr>
        <p:spPr>
          <a:xfrm rot="10800000">
            <a:off x="6181350" y="3180400"/>
            <a:ext cx="266100" cy="1075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8" name="Google Shape;298;p19"/>
          <p:cNvCxnSpPr/>
          <p:nvPr/>
        </p:nvCxnSpPr>
        <p:spPr>
          <a:xfrm rot="10800000">
            <a:off x="5898075" y="2792850"/>
            <a:ext cx="302700" cy="1253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9" name="Google Shape;299;p19"/>
          <p:cNvCxnSpPr/>
          <p:nvPr/>
        </p:nvCxnSpPr>
        <p:spPr>
          <a:xfrm rot="10800000">
            <a:off x="5084650" y="3552250"/>
            <a:ext cx="969600" cy="420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1349325" y="1479625"/>
            <a:ext cx="4456500" cy="97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371375" y="259950"/>
            <a:ext cx="8009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Polymères - Quelques exemples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-199" l="23636" r="22593" t="200"/>
          <a:stretch/>
        </p:blipFill>
        <p:spPr>
          <a:xfrm>
            <a:off x="997151" y="1647600"/>
            <a:ext cx="1852077" cy="237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025" y="1640475"/>
            <a:ext cx="2351527" cy="237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" name="Google Shape;52;p8"/>
          <p:cNvSpPr txBox="1"/>
          <p:nvPr/>
        </p:nvSpPr>
        <p:spPr>
          <a:xfrm>
            <a:off x="5982025" y="4237525"/>
            <a:ext cx="2059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Myoglobine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168412" y="2161076"/>
            <a:ext cx="2379950" cy="1338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8"/>
          <p:cNvSpPr txBox="1"/>
          <p:nvPr/>
        </p:nvSpPr>
        <p:spPr>
          <a:xfrm>
            <a:off x="3328638" y="4237525"/>
            <a:ext cx="2059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DNA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893425" y="4237525"/>
            <a:ext cx="2059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Plastiques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371375" y="5337775"/>
            <a:ext cx="8009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Les polymères sont des collections de longues molécules constituées d'unités répétitives plus petites appelées monomères.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371375" y="259950"/>
            <a:ext cx="8009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Polymères - Quelques exemples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371375" y="5337775"/>
            <a:ext cx="8009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Les polymères sont des collections de longues molécules constituées d'unités répétitives plus petites appelées monomères.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68" y="1039950"/>
            <a:ext cx="5760214" cy="4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699700" y="1223400"/>
            <a:ext cx="955500" cy="5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Paroies cellulaire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065950" y="3095825"/>
            <a:ext cx="1662600" cy="3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Cellules végétales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5793450" y="4325575"/>
            <a:ext cx="2091300" cy="3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Molécules de Cellulose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3618600" y="1223400"/>
            <a:ext cx="1516200" cy="3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 txBox="1"/>
          <p:nvPr/>
        </p:nvSpPr>
        <p:spPr>
          <a:xfrm>
            <a:off x="4343400" y="1494900"/>
            <a:ext cx="1221600" cy="3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Microfibres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4290775" y="5096600"/>
            <a:ext cx="918900" cy="29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 txBox="1"/>
          <p:nvPr/>
        </p:nvSpPr>
        <p:spPr>
          <a:xfrm>
            <a:off x="3920925" y="1418700"/>
            <a:ext cx="478800" cy="45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371375" y="259950"/>
            <a:ext cx="8009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Dénaturation </a:t>
            </a: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d'une</a:t>
            </a: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 protéine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" name="Google Shape;78;p10"/>
          <p:cNvSpPr txBox="1"/>
          <p:nvPr/>
        </p:nvSpPr>
        <p:spPr>
          <a:xfrm>
            <a:off x="4700675" y="3914050"/>
            <a:ext cx="40032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layfair Display"/>
                <a:ea typeface="Playfair Display"/>
                <a:cs typeface="Playfair Display"/>
                <a:sym typeface="Playfair Display"/>
              </a:rPr>
              <a:t>Comment prédire la température de transition?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79" name="Google Shape;79;p10"/>
          <p:cNvGrpSpPr/>
          <p:nvPr/>
        </p:nvGrpSpPr>
        <p:grpSpPr>
          <a:xfrm>
            <a:off x="371375" y="1259200"/>
            <a:ext cx="3864716" cy="2727687"/>
            <a:chOff x="273732" y="2746586"/>
            <a:chExt cx="4408757" cy="2988263"/>
          </a:xfrm>
        </p:grpSpPr>
        <p:pic>
          <p:nvPicPr>
            <p:cNvPr id="80" name="Google Shape;8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8325" y="2928000"/>
              <a:ext cx="3730000" cy="280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0"/>
            <p:cNvSpPr txBox="1"/>
            <p:nvPr/>
          </p:nvSpPr>
          <p:spPr>
            <a:xfrm>
              <a:off x="273732" y="4758500"/>
              <a:ext cx="1052700" cy="62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layfair Display"/>
                  <a:ea typeface="Playfair Display"/>
                  <a:cs typeface="Playfair Display"/>
                  <a:sym typeface="Playfair Display"/>
                </a:rPr>
                <a:t>Protéine pliée</a:t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82" name="Google Shape;82;p10"/>
            <p:cNvSpPr txBox="1"/>
            <p:nvPr/>
          </p:nvSpPr>
          <p:spPr>
            <a:xfrm>
              <a:off x="3531689" y="2746586"/>
              <a:ext cx="1150800" cy="62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layfair Display"/>
                  <a:ea typeface="Playfair Display"/>
                  <a:cs typeface="Playfair Display"/>
                  <a:sym typeface="Playfair Display"/>
                </a:rPr>
                <a:t>Protéine dénaturée</a:t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83" name="Google Shape;83;p10"/>
            <p:cNvSpPr txBox="1"/>
            <p:nvPr/>
          </p:nvSpPr>
          <p:spPr>
            <a:xfrm>
              <a:off x="2018599" y="3957708"/>
              <a:ext cx="8436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Playfair Display"/>
                  <a:ea typeface="Playfair Display"/>
                  <a:cs typeface="Playfair Display"/>
                  <a:sym typeface="Playfair Display"/>
                </a:rPr>
                <a:t>chaleur</a:t>
              </a:r>
              <a:endParaRPr sz="12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pic>
        <p:nvPicPr>
          <p:cNvPr id="84" name="Google Shape;84;p10"/>
          <p:cNvPicPr preferRelativeResize="0"/>
          <p:nvPr/>
        </p:nvPicPr>
        <p:blipFill rotWithShape="1">
          <a:blip r:embed="rId4">
            <a:alphaModFix/>
          </a:blip>
          <a:srcRect b="58679" l="0" r="0" t="7625"/>
          <a:stretch/>
        </p:blipFill>
        <p:spPr>
          <a:xfrm>
            <a:off x="395825" y="5038700"/>
            <a:ext cx="4163825" cy="8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/>
        </p:nvSpPr>
        <p:spPr>
          <a:xfrm>
            <a:off x="414788" y="4616900"/>
            <a:ext cx="4125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Ce processus à lieu lors de la cuisson d'un œuf.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Google Shape;86;p10"/>
          <p:cNvSpPr txBox="1"/>
          <p:nvPr/>
        </p:nvSpPr>
        <p:spPr>
          <a:xfrm>
            <a:off x="4700675" y="1100225"/>
            <a:ext cx="40032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Mais la dénaturation des protéines joue également un rôle dans certaines maladies: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4700675" y="1772525"/>
            <a:ext cx="36918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-US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Maladie d'Alzheimer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-US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Maladies à prions: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○"/>
            </a:pPr>
            <a:r>
              <a:rPr lang="en-US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Encéphalopathie spongiforme bovine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○"/>
            </a:pPr>
            <a:r>
              <a:rPr lang="en-US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Maladie de Creutzfeldt-Jakob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-US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Maladie de Huntington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9637"/>
            <a:ext cx="1108200" cy="5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>
            <p:ph type="title"/>
          </p:nvPr>
        </p:nvSpPr>
        <p:spPr>
          <a:xfrm>
            <a:off x="1349325" y="1479625"/>
            <a:ext cx="5859600" cy="97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Construire une simulation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type="title"/>
          </p:nvPr>
        </p:nvSpPr>
        <p:spPr>
          <a:xfrm>
            <a:off x="371375" y="259950"/>
            <a:ext cx="8009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Impact"/>
              <a:buNone/>
            </a:pPr>
            <a:r>
              <a:rPr b="1" lang="en-US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9" name="Google Shape;99;p12"/>
          <p:cNvSpPr txBox="1"/>
          <p:nvPr>
            <p:ph idx="1" type="body"/>
          </p:nvPr>
        </p:nvSpPr>
        <p:spPr>
          <a:xfrm>
            <a:off x="371375" y="1101725"/>
            <a:ext cx="6585600" cy="4848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>
                <a:solidFill>
                  <a:schemeClr val="dk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"Si toutes les connaissances scientifiques étaient détruites et qu'une seule phrase était transmise à la prochaine génération, quelle déclaration contiendrait le plus d'informations dans le moins de mots ? </a:t>
            </a:r>
            <a:endParaRPr b="0">
              <a:solidFill>
                <a:schemeClr val="dk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solidFill>
                <a:schemeClr val="dk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>
                <a:solidFill>
                  <a:schemeClr val="dk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Je crois que c'est l'hypothèse atomique que </a:t>
            </a:r>
            <a:r>
              <a:rPr b="0" lang="en-US" sz="2400">
                <a:solidFill>
                  <a:srgbClr val="C30000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toutes les choses sont faites d'atomes.... s'attirant l'un l'autre quand ils sont un peu éloignés l'un de l'autre, mais se repoussant lorsqu'ils sont proche les uns des autres</a:t>
            </a:r>
            <a:r>
              <a:rPr b="0" lang="en-US">
                <a:solidFill>
                  <a:schemeClr val="dk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. Dans cette phrase, vous verrez qu'il y a une énorme quantité d'informations sur le monde, si seulement un peu d'imagination et de réflexion sont appliquées." </a:t>
            </a:r>
            <a:endParaRPr b="0">
              <a:solidFill>
                <a:schemeClr val="dk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0" name="Google Shape;10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150" y="1176925"/>
            <a:ext cx="1813050" cy="25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 txBox="1"/>
          <p:nvPr/>
        </p:nvSpPr>
        <p:spPr>
          <a:xfrm>
            <a:off x="7026075" y="3672225"/>
            <a:ext cx="18132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Richard Feynman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</a:pP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Nobel Prize 1965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title"/>
          </p:nvPr>
        </p:nvSpPr>
        <p:spPr>
          <a:xfrm>
            <a:off x="371375" y="259950"/>
            <a:ext cx="8009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Penser aux atomes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846550" y="1343075"/>
            <a:ext cx="2985900" cy="2054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1201282" y="1771727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1052658" y="2945577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3339236" y="2142299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2324688" y="2407349"/>
            <a:ext cx="207000" cy="20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2564889" y="2647550"/>
            <a:ext cx="207000" cy="20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>
            <a:off x="1334156" y="1905539"/>
            <a:ext cx="260400" cy="29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3"/>
          <p:cNvCxnSpPr/>
          <p:nvPr/>
        </p:nvCxnSpPr>
        <p:spPr>
          <a:xfrm flipH="1" rot="10800000">
            <a:off x="1190115" y="2854559"/>
            <a:ext cx="261600" cy="23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3"/>
          <p:cNvSpPr txBox="1"/>
          <p:nvPr/>
        </p:nvSpPr>
        <p:spPr>
          <a:xfrm>
            <a:off x="3283048" y="3013394"/>
            <a:ext cx="576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rimson Text"/>
                <a:ea typeface="Crimson Text"/>
                <a:cs typeface="Crimson Text"/>
                <a:sym typeface="Crimson Text"/>
              </a:rPr>
              <a:t>t</a:t>
            </a:r>
            <a:r>
              <a:rPr lang="en-US">
                <a:latin typeface="Crimson Text"/>
                <a:ea typeface="Crimson Text"/>
                <a:cs typeface="Crimson Text"/>
                <a:sym typeface="Crimson Text"/>
              </a:rPr>
              <a:t> = 0</a:t>
            </a:r>
            <a:endParaRPr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17" name="Google Shape;117;p13"/>
          <p:cNvCxnSpPr/>
          <p:nvPr/>
        </p:nvCxnSpPr>
        <p:spPr>
          <a:xfrm>
            <a:off x="2432573" y="2519385"/>
            <a:ext cx="111000" cy="1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3"/>
          <p:cNvCxnSpPr/>
          <p:nvPr/>
        </p:nvCxnSpPr>
        <p:spPr>
          <a:xfrm rot="10800000">
            <a:off x="2553674" y="2642886"/>
            <a:ext cx="1191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3"/>
          <p:cNvCxnSpPr/>
          <p:nvPr/>
        </p:nvCxnSpPr>
        <p:spPr>
          <a:xfrm flipH="1">
            <a:off x="3319110" y="2281555"/>
            <a:ext cx="160500" cy="25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3"/>
          <p:cNvSpPr/>
          <p:nvPr/>
        </p:nvSpPr>
        <p:spPr>
          <a:xfrm>
            <a:off x="5234900" y="1343075"/>
            <a:ext cx="2985900" cy="2054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5923532" y="2074052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5923520" y="2528689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7455711" y="2656174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6713038" y="2407349"/>
            <a:ext cx="207000" cy="20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6953239" y="2647550"/>
            <a:ext cx="207000" cy="20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3"/>
          <p:cNvCxnSpPr/>
          <p:nvPr/>
        </p:nvCxnSpPr>
        <p:spPr>
          <a:xfrm>
            <a:off x="6056406" y="2207864"/>
            <a:ext cx="260400" cy="29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3"/>
          <p:cNvCxnSpPr/>
          <p:nvPr/>
        </p:nvCxnSpPr>
        <p:spPr>
          <a:xfrm flipH="1" rot="10800000">
            <a:off x="6060978" y="2437672"/>
            <a:ext cx="261600" cy="23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3"/>
          <p:cNvSpPr txBox="1"/>
          <p:nvPr/>
        </p:nvSpPr>
        <p:spPr>
          <a:xfrm>
            <a:off x="7671398" y="3013394"/>
            <a:ext cx="576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rimson Text"/>
                <a:ea typeface="Crimson Text"/>
                <a:cs typeface="Crimson Text"/>
                <a:sym typeface="Crimson Text"/>
              </a:rPr>
              <a:t>t</a:t>
            </a:r>
            <a:r>
              <a:rPr lang="en-US">
                <a:latin typeface="Crimson Text"/>
                <a:ea typeface="Crimson Text"/>
                <a:cs typeface="Crimson Text"/>
                <a:sym typeface="Crimson Text"/>
              </a:rPr>
              <a:t> = 1</a:t>
            </a:r>
            <a:endParaRPr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29" name="Google Shape;129;p13"/>
          <p:cNvCxnSpPr/>
          <p:nvPr/>
        </p:nvCxnSpPr>
        <p:spPr>
          <a:xfrm rot="10800000">
            <a:off x="6732852" y="2405564"/>
            <a:ext cx="88200" cy="1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3"/>
          <p:cNvCxnSpPr/>
          <p:nvPr/>
        </p:nvCxnSpPr>
        <p:spPr>
          <a:xfrm>
            <a:off x="7061224" y="2759736"/>
            <a:ext cx="86700" cy="1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3"/>
          <p:cNvCxnSpPr/>
          <p:nvPr/>
        </p:nvCxnSpPr>
        <p:spPr>
          <a:xfrm flipH="1">
            <a:off x="7435585" y="2795430"/>
            <a:ext cx="160500" cy="25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3"/>
          <p:cNvCxnSpPr/>
          <p:nvPr/>
        </p:nvCxnSpPr>
        <p:spPr>
          <a:xfrm>
            <a:off x="4090125" y="2371150"/>
            <a:ext cx="88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3"/>
          <p:cNvSpPr/>
          <p:nvPr/>
        </p:nvSpPr>
        <p:spPr>
          <a:xfrm>
            <a:off x="5242700" y="3829275"/>
            <a:ext cx="2985900" cy="2054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6011220" y="4642714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6074770" y="4902164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7125436" y="5441674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6720838" y="4893549"/>
            <a:ext cx="207000" cy="20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6961039" y="5133750"/>
            <a:ext cx="207000" cy="20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13"/>
          <p:cNvCxnSpPr/>
          <p:nvPr/>
        </p:nvCxnSpPr>
        <p:spPr>
          <a:xfrm flipH="1" rot="10800000">
            <a:off x="6144093" y="4543427"/>
            <a:ext cx="252000" cy="23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3"/>
          <p:cNvCxnSpPr/>
          <p:nvPr/>
        </p:nvCxnSpPr>
        <p:spPr>
          <a:xfrm>
            <a:off x="6212228" y="5045447"/>
            <a:ext cx="226800" cy="25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3"/>
          <p:cNvSpPr txBox="1"/>
          <p:nvPr/>
        </p:nvSpPr>
        <p:spPr>
          <a:xfrm>
            <a:off x="7679198" y="5499594"/>
            <a:ext cx="576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rimson Text"/>
                <a:ea typeface="Crimson Text"/>
                <a:cs typeface="Crimson Text"/>
                <a:sym typeface="Crimson Text"/>
              </a:rPr>
              <a:t>t</a:t>
            </a:r>
            <a:r>
              <a:rPr lang="en-US">
                <a:latin typeface="Crimson Text"/>
                <a:ea typeface="Crimson Text"/>
                <a:cs typeface="Crimson Text"/>
                <a:sym typeface="Crimson Text"/>
              </a:rPr>
              <a:t> = 2</a:t>
            </a:r>
            <a:endParaRPr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42" name="Google Shape;142;p13"/>
          <p:cNvCxnSpPr/>
          <p:nvPr/>
        </p:nvCxnSpPr>
        <p:spPr>
          <a:xfrm>
            <a:off x="6828852" y="5005464"/>
            <a:ext cx="10530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3"/>
          <p:cNvCxnSpPr/>
          <p:nvPr/>
        </p:nvCxnSpPr>
        <p:spPr>
          <a:xfrm rot="10800000">
            <a:off x="6972424" y="5152936"/>
            <a:ext cx="96600" cy="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3"/>
          <p:cNvCxnSpPr/>
          <p:nvPr/>
        </p:nvCxnSpPr>
        <p:spPr>
          <a:xfrm flipH="1">
            <a:off x="7105310" y="5580930"/>
            <a:ext cx="160500" cy="25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3"/>
          <p:cNvSpPr/>
          <p:nvPr/>
        </p:nvSpPr>
        <p:spPr>
          <a:xfrm>
            <a:off x="846550" y="3830250"/>
            <a:ext cx="2985900" cy="2054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1495520" y="4349014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1574295" y="5041327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3048336" y="5265774"/>
            <a:ext cx="280800" cy="28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2308213" y="4797237"/>
            <a:ext cx="207000" cy="20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2338139" y="5153600"/>
            <a:ext cx="207000" cy="20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3"/>
          <p:cNvCxnSpPr/>
          <p:nvPr/>
        </p:nvCxnSpPr>
        <p:spPr>
          <a:xfrm rot="10800000">
            <a:off x="1622393" y="3950927"/>
            <a:ext cx="6000" cy="53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3"/>
          <p:cNvCxnSpPr/>
          <p:nvPr/>
        </p:nvCxnSpPr>
        <p:spPr>
          <a:xfrm>
            <a:off x="1711753" y="5184609"/>
            <a:ext cx="14670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3"/>
          <p:cNvSpPr txBox="1"/>
          <p:nvPr/>
        </p:nvSpPr>
        <p:spPr>
          <a:xfrm>
            <a:off x="3283048" y="5500569"/>
            <a:ext cx="576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rimson Text"/>
                <a:ea typeface="Crimson Text"/>
                <a:cs typeface="Crimson Text"/>
                <a:sym typeface="Crimson Text"/>
              </a:rPr>
              <a:t>t</a:t>
            </a:r>
            <a:r>
              <a:rPr lang="en-US">
                <a:latin typeface="Crimson Text"/>
                <a:ea typeface="Crimson Text"/>
                <a:cs typeface="Crimson Text"/>
                <a:sym typeface="Crimson Text"/>
              </a:rPr>
              <a:t> = 3</a:t>
            </a:r>
            <a:endParaRPr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54" name="Google Shape;154;p13"/>
          <p:cNvCxnSpPr/>
          <p:nvPr/>
        </p:nvCxnSpPr>
        <p:spPr>
          <a:xfrm flipH="1" rot="10800000">
            <a:off x="2416227" y="4725251"/>
            <a:ext cx="166800" cy="1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3"/>
          <p:cNvCxnSpPr/>
          <p:nvPr/>
        </p:nvCxnSpPr>
        <p:spPr>
          <a:xfrm flipH="1">
            <a:off x="2204324" y="5265786"/>
            <a:ext cx="2418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3"/>
          <p:cNvCxnSpPr/>
          <p:nvPr/>
        </p:nvCxnSpPr>
        <p:spPr>
          <a:xfrm rot="10800000">
            <a:off x="2786410" y="5257730"/>
            <a:ext cx="402300" cy="14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3"/>
          <p:cNvCxnSpPr/>
          <p:nvPr/>
        </p:nvCxnSpPr>
        <p:spPr>
          <a:xfrm rot="10800000">
            <a:off x="4087300" y="4816750"/>
            <a:ext cx="88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3"/>
          <p:cNvSpPr txBox="1"/>
          <p:nvPr/>
        </p:nvSpPr>
        <p:spPr>
          <a:xfrm>
            <a:off x="3784650" y="3979850"/>
            <a:ext cx="1503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layfair Display"/>
                <a:ea typeface="Playfair Display"/>
                <a:cs typeface="Playfair Display"/>
                <a:sym typeface="Playfair Display"/>
              </a:rPr>
              <a:t>Augmenter significativement la température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3950325" y="1414300"/>
            <a:ext cx="11667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layfair Display"/>
                <a:ea typeface="Playfair Display"/>
                <a:cs typeface="Playfair Display"/>
                <a:sym typeface="Playfair Display"/>
              </a:rPr>
              <a:t>Peu de temps après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60" name="Google Shape;160;p13"/>
          <p:cNvCxnSpPr/>
          <p:nvPr/>
        </p:nvCxnSpPr>
        <p:spPr>
          <a:xfrm>
            <a:off x="6764650" y="3507650"/>
            <a:ext cx="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/>
          <p:nvPr/>
        </p:nvSpPr>
        <p:spPr>
          <a:xfrm>
            <a:off x="3992550" y="1176500"/>
            <a:ext cx="16623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00">
                <a:solidFill>
                  <a:srgbClr val="C3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sz="12400">
              <a:solidFill>
                <a:srgbClr val="C3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7" name="Google Shape;167;p14"/>
          <p:cNvSpPr txBox="1"/>
          <p:nvPr/>
        </p:nvSpPr>
        <p:spPr>
          <a:xfrm>
            <a:off x="-20375" y="1418275"/>
            <a:ext cx="18708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C3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</a:t>
            </a:r>
            <a:endParaRPr sz="10000">
              <a:solidFill>
                <a:srgbClr val="C3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8" name="Google Shape;168;p14"/>
          <p:cNvSpPr txBox="1"/>
          <p:nvPr>
            <p:ph type="title"/>
          </p:nvPr>
        </p:nvSpPr>
        <p:spPr>
          <a:xfrm>
            <a:off x="371375" y="259950"/>
            <a:ext cx="85311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Le '0-1-2-3' de la simulation du monde des atomes.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5529725" y="1418274"/>
            <a:ext cx="2469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Playfair Display"/>
                <a:ea typeface="Playfair Display"/>
                <a:cs typeface="Playfair Display"/>
                <a:sym typeface="Playfair Display"/>
              </a:rPr>
              <a:t>Définir les Interactions entre les atomes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0" name="Google Shape;170;p14"/>
          <p:cNvSpPr txBox="1"/>
          <p:nvPr/>
        </p:nvSpPr>
        <p:spPr>
          <a:xfrm>
            <a:off x="1332000" y="4440225"/>
            <a:ext cx="32037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Playfair Display"/>
                <a:ea typeface="Playfair Display"/>
                <a:cs typeface="Playfair Display"/>
                <a:sym typeface="Playfair Display"/>
              </a:rPr>
              <a:t>Choisir le modèle de Dynamique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5347175" y="4303000"/>
            <a:ext cx="28350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Playfair Display"/>
                <a:ea typeface="Playfair Display"/>
                <a:cs typeface="Playfair Display"/>
                <a:sym typeface="Playfair Display"/>
              </a:rPr>
              <a:t>Introduire la Température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82725" y="3587325"/>
            <a:ext cx="14646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00">
                <a:solidFill>
                  <a:srgbClr val="C3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sz="12400">
              <a:solidFill>
                <a:srgbClr val="C3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4257450" y="3503925"/>
            <a:ext cx="11325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00">
                <a:solidFill>
                  <a:srgbClr val="C3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sz="12400">
              <a:solidFill>
                <a:srgbClr val="C3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515550" y="1859725"/>
            <a:ext cx="22314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Playfair Display"/>
                <a:ea typeface="Playfair Display"/>
                <a:cs typeface="Playfair Display"/>
                <a:sym typeface="Playfair Display"/>
              </a:rPr>
              <a:t>Simplifier le Système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ésentation EPFL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